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im6KqA+3Mt+RVObNqfaPKxzW5E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font" Target="fonts/RobotoMedium-italic.fntdata"/><Relationship Id="rId42" Type="http://customschemas.google.com/relationships/presentationmetadata" Target="metadata"/><Relationship Id="rId41" Type="http://schemas.openxmlformats.org/officeDocument/2006/relationships/font" Target="fonts/RobotoMono-bold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font" Target="fonts/RobotoSlab-bold.fntdata"/><Relationship Id="rId35" Type="http://schemas.openxmlformats.org/officeDocument/2006/relationships/font" Target="fonts/HelveticaNeueLight-bold.fntdata"/><Relationship Id="rId12" Type="http://schemas.openxmlformats.org/officeDocument/2006/relationships/font" Target="fonts/RobotoSlab-regular.fntdata"/><Relationship Id="rId34" Type="http://schemas.openxmlformats.org/officeDocument/2006/relationships/font" Target="fonts/HelveticaNeueLight-regular.fntdata"/><Relationship Id="rId15" Type="http://schemas.openxmlformats.org/officeDocument/2006/relationships/font" Target="fonts/Roboto-bold.fntdata"/><Relationship Id="rId37" Type="http://schemas.openxmlformats.org/officeDocument/2006/relationships/font" Target="fonts/HelveticaNeueLight-boldItalic.fntdata"/><Relationship Id="rId14" Type="http://schemas.openxmlformats.org/officeDocument/2006/relationships/font" Target="fonts/Roboto-regular.fntdata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-boldItalic.fntdata"/><Relationship Id="rId39" Type="http://schemas.openxmlformats.org/officeDocument/2006/relationships/font" Target="fonts/RobotoMono-bold.fntdata"/><Relationship Id="rId16" Type="http://schemas.openxmlformats.org/officeDocument/2006/relationships/font" Target="fonts/Roboto-italic.fntdata"/><Relationship Id="rId38" Type="http://schemas.openxmlformats.org/officeDocument/2006/relationships/font" Target="fonts/RobotoMono-regular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1d94a37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1d94a37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903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RANK(), DENSE_RANK() AND ROW_NUMBER() differences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RANK()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 vs </a:t>
            </a: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DENSE_RANK()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Adding </a:t>
            </a: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ROW_NUMBER()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1d94a3725_0_17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RANK()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vs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DENSE_RANK()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1d94a3725_0_1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1d94a3725_0_17"/>
          <p:cNvSpPr txBox="1"/>
          <p:nvPr/>
        </p:nvSpPr>
        <p:spPr>
          <a:xfrm>
            <a:off x="707225" y="1293025"/>
            <a:ext cx="37458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status, duration, amount,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rank()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 (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partition by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duration desc) as 'Rank'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bank.loan;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ga1d94a3725_0_17"/>
          <p:cNvSpPr txBox="1"/>
          <p:nvPr/>
        </p:nvSpPr>
        <p:spPr>
          <a:xfrm>
            <a:off x="4822025" y="1293025"/>
            <a:ext cx="37458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status, duration, amount, 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dense_rank()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over (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partition by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duration desc) as 'Rank'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bank.loan;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ga1d94a3725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113" y="2788438"/>
            <a:ext cx="267652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a1d94a3725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5413" y="2797963"/>
            <a:ext cx="2657475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ga1d94a3725_0_17"/>
          <p:cNvCxnSpPr/>
          <p:nvPr/>
        </p:nvCxnSpPr>
        <p:spPr>
          <a:xfrm rot="10800000">
            <a:off x="4536275" y="1452650"/>
            <a:ext cx="0" cy="319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GOOD, THE BAD AND THE UGLY.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status, duration, amount, </a:t>
            </a:r>
            <a:r>
              <a:rPr b="1" i="0" lang="en" sz="1500" u="none" cap="none" strike="noStrike">
                <a:solidFill>
                  <a:srgbClr val="93C47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rank()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over 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partition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duration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as 'Rank', </a:t>
            </a:r>
            <a:r>
              <a:rPr b="1" i="0" lang="en" sz="1500" u="none" cap="none" strike="noStrike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dense_rank()</a:t>
            </a:r>
            <a:r>
              <a:rPr b="0" i="0" lang="en" sz="1500" u="none" cap="none" strike="noStrike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 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partition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duration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as 'Dense Rank',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row_number()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over 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partition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duration desc) as 'Row number'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bank.loan;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4088" y="2740813"/>
            <a:ext cx="44291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